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2" r:id="rId3"/>
    <p:sldId id="286" r:id="rId4"/>
    <p:sldId id="299" r:id="rId5"/>
    <p:sldId id="257" r:id="rId6"/>
    <p:sldId id="294" r:id="rId7"/>
    <p:sldId id="289" r:id="rId8"/>
    <p:sldId id="301" r:id="rId9"/>
    <p:sldId id="293" r:id="rId10"/>
    <p:sldId id="297" r:id="rId11"/>
    <p:sldId id="295" r:id="rId12"/>
    <p:sldId id="275" r:id="rId13"/>
    <p:sldId id="278" r:id="rId14"/>
    <p:sldId id="279" r:id="rId15"/>
    <p:sldId id="288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53" autoAdjust="0"/>
    <p:restoredTop sz="75410" autoAdjust="0"/>
  </p:normalViewPr>
  <p:slideViewPr>
    <p:cSldViewPr snapToGrid="0" snapToObjects="1">
      <p:cViewPr varScale="1">
        <p:scale>
          <a:sx n="87" d="100"/>
          <a:sy n="87" d="100"/>
        </p:scale>
        <p:origin x="19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ECD3CA23-45B7-6647-A6B1-AFA15A02C28F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D792788C-7A2F-2B4E-A3D3-866123ADE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17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F589EEB2-746D-8D47-BFC2-F4BBBD0A6F1A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34A07041-3A40-7D43-B9C7-F6C4A77648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4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02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16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81BD9-77FE-40F2-BDA1-A32367E13B4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57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323A-9E9A-4348-8D06-551DB1568A8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374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323A-9E9A-4348-8D06-551DB1568A8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42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7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66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323A-9E9A-4348-8D06-551DB1568A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21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are going to start</a:t>
            </a:r>
            <a:r>
              <a:rPr lang="en-US" baseline="0" dirty="0" smtClean="0"/>
              <a:t> off by going through some basic facts about alcohol. Some of you may know these things already but you can think of this as a good overview. Why do you think it is important for you as hosts/servers to know the basics about alcohol?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98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University expectations: read and be familiar</a:t>
            </a:r>
            <a:r>
              <a:rPr lang="en-US" baseline="0" dirty="0" smtClean="0"/>
              <a:t> w/ policy, hold people (incl. yourself) accountable to policy</a:t>
            </a:r>
          </a:p>
          <a:p>
            <a:r>
              <a:rPr lang="en-US" baseline="0" dirty="0" smtClean="0"/>
              <a:t>Alcohol policy here to keep you safe</a:t>
            </a:r>
          </a:p>
          <a:p>
            <a:r>
              <a:rPr lang="en-US" baseline="0" dirty="0" smtClean="0"/>
              <a:t>Reasonable, Responsible, Respectful</a:t>
            </a:r>
          </a:p>
          <a:p>
            <a:r>
              <a:rPr lang="en-US" dirty="0" smtClean="0"/>
              <a:t>Why are you here? What are your expectations?</a:t>
            </a:r>
          </a:p>
          <a:p>
            <a:r>
              <a:rPr lang="en-US" dirty="0" smtClean="0"/>
              <a:t>What are the University expectations of you?</a:t>
            </a:r>
          </a:p>
          <a:p>
            <a:r>
              <a:rPr lang="en-US" dirty="0" smtClean="0"/>
              <a:t>How does your personal attitude and behavior regarding alcohol consumption affect your role?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94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21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42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7041-3A40-7D43-B9C7-F6C4A77648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4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29DEC1-7DAD-0F45-A315-BF06904E30D8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EF848B-11EF-0B4D-A22B-7C78CFDBD7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Graduate Server/Host </a:t>
            </a:r>
            <a:r>
              <a:rPr lang="en-US" sz="4800" dirty="0" smtClean="0"/>
              <a:t>Training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host, server, or security encounter difficulty enforcing the alcohol policy, they should contact </a:t>
            </a:r>
            <a:r>
              <a:rPr lang="en-US" dirty="0" smtClean="0"/>
              <a:t>RUPD.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0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Unused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Provisions must be made for the disposal of unused alcohol from a registered party.</a:t>
            </a:r>
          </a:p>
          <a:p>
            <a:r>
              <a:rPr lang="en-US" dirty="0" smtClean="0"/>
              <a:t>Please make arrangements with </a:t>
            </a:r>
            <a:r>
              <a:rPr lang="en-US" dirty="0"/>
              <a:t>appropriate program event liaison for </a:t>
            </a:r>
            <a:r>
              <a:rPr lang="en-US" dirty="0" smtClean="0"/>
              <a:t>storage of unused alcohol or disposal.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66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 Alcohol Policy</a:t>
            </a:r>
            <a:endParaRPr lang="en-US" sz="480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</a:t>
            </a:r>
            <a:r>
              <a:rPr lang="en-US" sz="3200" dirty="0"/>
              <a:t>is </a:t>
            </a:r>
            <a:r>
              <a:rPr lang="en-US" sz="3200" b="1" u="sng" dirty="0"/>
              <a:t>illegal</a:t>
            </a:r>
            <a:r>
              <a:rPr lang="en-US" sz="3200" dirty="0"/>
              <a:t> and against Rice Policy </a:t>
            </a:r>
            <a:r>
              <a:rPr lang="en-US" sz="3200" dirty="0" smtClean="0"/>
              <a:t>to </a:t>
            </a:r>
            <a:r>
              <a:rPr lang="en-US" sz="3200" dirty="0"/>
              <a:t>drink if you are </a:t>
            </a:r>
            <a:r>
              <a:rPr lang="en-US" sz="3200" b="1" u="sng" dirty="0"/>
              <a:t>under 21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Rice sponsored </a:t>
            </a:r>
            <a:r>
              <a:rPr lang="en-US" sz="3200" dirty="0" smtClean="0"/>
              <a:t>graduate events </a:t>
            </a:r>
            <a:r>
              <a:rPr lang="en-US" sz="3200" dirty="0" smtClean="0"/>
              <a:t>with </a:t>
            </a:r>
            <a:r>
              <a:rPr lang="en-US" sz="3200" dirty="0"/>
              <a:t>more than </a:t>
            </a:r>
            <a:r>
              <a:rPr lang="en-US" sz="3200" b="1" u="sng" dirty="0"/>
              <a:t>five </a:t>
            </a:r>
            <a:r>
              <a:rPr lang="en-US" sz="3200" b="1" u="sng" dirty="0" smtClean="0"/>
              <a:t>students</a:t>
            </a:r>
            <a:r>
              <a:rPr lang="en-US" sz="3200" b="1" dirty="0" smtClean="0"/>
              <a:t> or greater than 10% student attendance </a:t>
            </a:r>
            <a:r>
              <a:rPr lang="en-US" sz="3200" dirty="0" smtClean="0"/>
              <a:t>must be </a:t>
            </a:r>
            <a:r>
              <a:rPr lang="en-US" sz="3200" dirty="0"/>
              <a:t>registered </a:t>
            </a:r>
            <a:r>
              <a:rPr lang="en-US" sz="3200" dirty="0" smtClean="0"/>
              <a:t>within five business days using the following form: </a:t>
            </a:r>
            <a:r>
              <a:rPr lang="en-US" sz="3200" u="sng" dirty="0" smtClean="0"/>
              <a:t>www.alcoholpolicy.rice.edu</a:t>
            </a:r>
            <a:endParaRPr lang="en-US" sz="3200" u="sng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08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Rice Alcohol Policy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800" dirty="0" smtClean="0"/>
              <a:t>If someone is too intoxicated, </a:t>
            </a:r>
            <a:r>
              <a:rPr lang="en-US" sz="3800" b="1" u="sng" dirty="0" smtClean="0"/>
              <a:t>call REMS at 713-348-6000</a:t>
            </a:r>
            <a:r>
              <a:rPr lang="en-US" sz="3800" dirty="0" smtClean="0"/>
              <a:t>. Both the caller and the person of concern will receive amnesty for any alcohol or drug use that preceded the call. This amnesty </a:t>
            </a:r>
            <a:r>
              <a:rPr lang="en-US" sz="3800" b="1" u="sng" dirty="0" smtClean="0"/>
              <a:t>will not apply to prohibited conduct</a:t>
            </a:r>
            <a:r>
              <a:rPr lang="en-US" sz="3800" dirty="0" smtClean="0"/>
              <a:t>, such as violence, property damage, giving hard alcohol to underage peers, or distribution of dangerous substances.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89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Rice Alcohol Policy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Serving hard alcohol is always banned in private spaces.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78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Certification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All </a:t>
            </a:r>
            <a:r>
              <a:rPr lang="en-US" sz="2800" dirty="0"/>
              <a:t>student hosts must </a:t>
            </a:r>
            <a:r>
              <a:rPr lang="en-US" sz="2800" dirty="0" smtClean="0"/>
              <a:t>review the alcohol policy and these </a:t>
            </a:r>
            <a:r>
              <a:rPr lang="en-US" sz="2800" dirty="0"/>
              <a:t>training slides </a:t>
            </a:r>
            <a:r>
              <a:rPr lang="en-US" sz="2800" dirty="0" smtClean="0"/>
              <a:t>and complete </a:t>
            </a:r>
            <a:r>
              <a:rPr lang="en-US" sz="2800" dirty="0"/>
              <a:t>the associated </a:t>
            </a:r>
            <a:r>
              <a:rPr lang="en-US" sz="2800" dirty="0" smtClean="0"/>
              <a:t>agreement </a:t>
            </a:r>
            <a:r>
              <a:rPr lang="en-US" sz="2800" dirty="0"/>
              <a:t>indicating that that they have read and understand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events with less than 50 students, servers must either be TABC certified (which can be obtained online) or </a:t>
            </a:r>
            <a:r>
              <a:rPr lang="en-US" sz="2800" dirty="0" smtClean="0"/>
              <a:t>review these </a:t>
            </a:r>
            <a:r>
              <a:rPr lang="en-US" sz="2800" dirty="0"/>
              <a:t>training slides </a:t>
            </a:r>
            <a:r>
              <a:rPr lang="en-US" sz="2800" dirty="0" smtClean="0"/>
              <a:t>and complete </a:t>
            </a:r>
            <a:r>
              <a:rPr lang="en-US" sz="2800" dirty="0"/>
              <a:t>the associated </a:t>
            </a:r>
            <a:r>
              <a:rPr lang="en-US" sz="2800" dirty="0" smtClean="0"/>
              <a:t>agreement </a:t>
            </a:r>
            <a:r>
              <a:rPr lang="en-US" sz="2800" dirty="0"/>
              <a:t>indicating that that they have read and understand.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events with more than 50 students, servers must be TABC certified (which can be obtained online).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1494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561" y="811833"/>
            <a:ext cx="548780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Reasonable</a:t>
            </a:r>
          </a:p>
          <a:p>
            <a:r>
              <a:rPr lang="en-US" sz="9600" dirty="0" smtClean="0"/>
              <a:t>Responsible</a:t>
            </a:r>
          </a:p>
          <a:p>
            <a:r>
              <a:rPr lang="en-US" sz="9600" dirty="0" smtClean="0"/>
              <a:t>Respectful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7674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Alcohol Emergency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Some reasons to call REMS 713-348-6000</a:t>
            </a:r>
          </a:p>
          <a:p>
            <a:pPr marL="720090" lvl="1" fontAlgn="base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SzPct val="60000"/>
              <a:buFont typeface="Courier New"/>
              <a:buChar char="o"/>
              <a:defRPr/>
            </a:pPr>
            <a:r>
              <a:rPr lang="en-US" sz="3200" dirty="0"/>
              <a:t>Uncontrollable or aggressive behavior</a:t>
            </a:r>
          </a:p>
          <a:p>
            <a:pPr marL="720090" lvl="1" fontAlgn="base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SzPct val="60000"/>
              <a:buFont typeface="Courier New"/>
              <a:buChar char="o"/>
              <a:defRPr/>
            </a:pPr>
            <a:r>
              <a:rPr lang="en-US" sz="3200" dirty="0"/>
              <a:t>Unable to sit or stand without help</a:t>
            </a:r>
          </a:p>
          <a:p>
            <a:pPr marL="720090" lvl="1" fontAlgn="base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SzPct val="60000"/>
              <a:buFont typeface="Courier New"/>
              <a:buChar char="o"/>
              <a:defRPr/>
            </a:pPr>
            <a:r>
              <a:rPr lang="en-US" sz="3200" dirty="0"/>
              <a:t>Incoherence</a:t>
            </a:r>
          </a:p>
          <a:p>
            <a:pPr marL="720090" lvl="1" fontAlgn="base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SzPct val="60000"/>
              <a:buFont typeface="Courier New"/>
              <a:buChar char="o"/>
              <a:defRPr/>
            </a:pPr>
            <a:r>
              <a:rPr lang="en-US" sz="3200" dirty="0"/>
              <a:t>Vomiting</a:t>
            </a:r>
          </a:p>
          <a:p>
            <a:pPr marL="720090" lvl="1" fontAlgn="base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SzPct val="60000"/>
              <a:buFont typeface="Courier New"/>
              <a:buChar char="o"/>
              <a:defRPr/>
            </a:pPr>
            <a:r>
              <a:rPr lang="en-US" sz="3200" dirty="0"/>
              <a:t>Semi- or unconsciousness</a:t>
            </a:r>
          </a:p>
          <a:p>
            <a:pPr marL="720090" lvl="1" fontAlgn="base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SzPct val="60000"/>
              <a:buFont typeface="Courier New"/>
              <a:buChar char="o"/>
              <a:defRPr/>
            </a:pPr>
            <a:r>
              <a:rPr lang="en-US" sz="3200" dirty="0"/>
              <a:t>Uncontrolled shaking</a:t>
            </a:r>
          </a:p>
          <a:p>
            <a:pPr marL="720090" lvl="1" fontAlgn="base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SzPct val="60000"/>
              <a:buFont typeface="Courier New"/>
              <a:buChar char="o"/>
              <a:defRPr/>
            </a:pPr>
            <a:r>
              <a:rPr lang="en-US" sz="3200" dirty="0"/>
              <a:t>Difficulty breathing </a:t>
            </a:r>
          </a:p>
          <a:p>
            <a:pPr marL="720090" lvl="1" fontAlgn="base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SzPct val="60000"/>
              <a:buFont typeface="Courier New"/>
              <a:buChar char="o"/>
              <a:defRPr/>
            </a:pPr>
            <a:r>
              <a:rPr lang="en-US" sz="3200" dirty="0"/>
              <a:t>Any injury + intoxication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Facts About Alcohol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One alcoholic drink = .50 oz. of pure alcohol (ETOH)</a:t>
            </a:r>
          </a:p>
          <a:p>
            <a:r>
              <a:rPr lang="en-US" sz="3200" dirty="0" smtClean="0"/>
              <a:t>The only difference between beer, wine or liquor is the concentration of ETOH</a:t>
            </a:r>
          </a:p>
          <a:p>
            <a:r>
              <a:rPr lang="en-US" sz="3200" dirty="0" smtClean="0"/>
              <a:t>There are 165 servings in 1 keg</a:t>
            </a:r>
          </a:p>
          <a:p>
            <a:r>
              <a:rPr lang="en-US" sz="3200" dirty="0" smtClean="0"/>
              <a:t>Standard serving size</a:t>
            </a:r>
          </a:p>
          <a:p>
            <a:pPr lvl="1"/>
            <a:r>
              <a:rPr lang="en-US" sz="3200" dirty="0" smtClean="0"/>
              <a:t>Beer = 12 oz.</a:t>
            </a:r>
          </a:p>
          <a:p>
            <a:pPr lvl="1"/>
            <a:r>
              <a:rPr lang="en-US" sz="3200" dirty="0" smtClean="0"/>
              <a:t>Wine = 5 oz.</a:t>
            </a:r>
          </a:p>
          <a:p>
            <a:pPr lvl="1"/>
            <a:r>
              <a:rPr lang="en-US" sz="3200" dirty="0" smtClean="0"/>
              <a:t>Liquor (80-proof) = 1.5 oz.</a:t>
            </a:r>
          </a:p>
          <a:p>
            <a:pPr lvl="1"/>
            <a:r>
              <a:rPr lang="en-US" sz="3200" dirty="0" smtClean="0"/>
              <a:t>Punch = ?</a:t>
            </a:r>
          </a:p>
        </p:txBody>
      </p:sp>
    </p:spTree>
    <p:extLst>
      <p:ext uri="{BB962C8B-B14F-4D97-AF65-F5344CB8AC3E}">
        <p14:creationId xmlns:p14="http://schemas.microsoft.com/office/powerpoint/2010/main" val="10272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71" y="274638"/>
            <a:ext cx="8241629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Server Roles &amp; Responsibilities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be sober!</a:t>
            </a:r>
          </a:p>
          <a:p>
            <a:r>
              <a:rPr lang="en-US" dirty="0" smtClean="0"/>
              <a:t>Be familiar with Rice alcohol policy and state laws</a:t>
            </a:r>
          </a:p>
          <a:p>
            <a:r>
              <a:rPr lang="en-US" dirty="0" smtClean="0"/>
              <a:t>Only certified alcohol servers may serve alcohol at public functions</a:t>
            </a:r>
          </a:p>
          <a:p>
            <a:r>
              <a:rPr lang="en-US" dirty="0" smtClean="0"/>
              <a:t>All servers must be at least 18 years old</a:t>
            </a:r>
          </a:p>
          <a:p>
            <a:r>
              <a:rPr lang="en-US" dirty="0" smtClean="0"/>
              <a:t>Access to unused alcohol must be restricted to servers and event hosts.</a:t>
            </a:r>
          </a:p>
          <a:p>
            <a:r>
              <a:rPr lang="en-US" dirty="0" smtClean="0"/>
              <a:t>Neither grain alcohol or punch containing alcohol is allowed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Check </a:t>
            </a:r>
            <a:r>
              <a:rPr lang="en-US" dirty="0" smtClean="0"/>
              <a:t>IDs, must be 21! (valid state ID, drivers license, passport)</a:t>
            </a:r>
            <a:endParaRPr lang="en-US" dirty="0"/>
          </a:p>
          <a:p>
            <a:r>
              <a:rPr lang="en-US" dirty="0" smtClean="0"/>
              <a:t>Check </a:t>
            </a:r>
            <a:r>
              <a:rPr lang="en-US" dirty="0"/>
              <a:t>wrist </a:t>
            </a:r>
            <a:r>
              <a:rPr lang="en-US" dirty="0" smtClean="0"/>
              <a:t>band if applicable</a:t>
            </a:r>
            <a:endParaRPr lang="en-US" dirty="0"/>
          </a:p>
          <a:p>
            <a:r>
              <a:rPr lang="en-US" dirty="0"/>
              <a:t>1 drink per </a:t>
            </a:r>
            <a:r>
              <a:rPr lang="en-US" dirty="0" smtClean="0"/>
              <a:t>person</a:t>
            </a:r>
          </a:p>
          <a:p>
            <a:r>
              <a:rPr lang="en-US" dirty="0" smtClean="0"/>
              <a:t>If drink is not served in original container, it must be served in a clear container</a:t>
            </a:r>
            <a:endParaRPr lang="en-US" dirty="0"/>
          </a:p>
          <a:p>
            <a:r>
              <a:rPr lang="en-US" dirty="0"/>
              <a:t>Do not serve a person who appears intoxicated</a:t>
            </a:r>
          </a:p>
          <a:p>
            <a:r>
              <a:rPr lang="en-US" dirty="0"/>
              <a:t>Suspicious </a:t>
            </a:r>
            <a:r>
              <a:rPr lang="en-US" dirty="0" smtClean="0"/>
              <a:t>behavior:</a:t>
            </a:r>
            <a:endParaRPr lang="en-US" dirty="0"/>
          </a:p>
          <a:p>
            <a:pPr lvl="1"/>
            <a:r>
              <a:rPr lang="en-US" dirty="0"/>
              <a:t>Returning for another drink in short amount of time</a:t>
            </a:r>
          </a:p>
          <a:p>
            <a:pPr lvl="1"/>
            <a:r>
              <a:rPr lang="en-US" dirty="0"/>
              <a:t>Fake 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5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Host Roles &amp; Responsibilities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Accountability: host is responsible for what happens at </a:t>
            </a:r>
            <a:r>
              <a:rPr lang="en-US" dirty="0" smtClean="0"/>
              <a:t>an event</a:t>
            </a:r>
            <a:endParaRPr lang="en-US" dirty="0" smtClean="0"/>
          </a:p>
          <a:p>
            <a:r>
              <a:rPr lang="en-US" dirty="0" smtClean="0"/>
              <a:t>Must be present for the duration of the party</a:t>
            </a:r>
            <a:endParaRPr lang="en-US" dirty="0"/>
          </a:p>
          <a:p>
            <a:r>
              <a:rPr lang="en-US" dirty="0" smtClean="0"/>
              <a:t>Must be sober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sure ID or wristbands are being administered properly and checked at the point of service</a:t>
            </a:r>
          </a:p>
          <a:p>
            <a:r>
              <a:rPr lang="en-US" dirty="0" smtClean="0"/>
              <a:t>Point of contact for RUPD, REMS, caregivers, security, servers, etc.</a:t>
            </a:r>
            <a:endParaRPr lang="en-US" dirty="0"/>
          </a:p>
          <a:p>
            <a:r>
              <a:rPr lang="en-US" dirty="0" smtClean="0"/>
              <a:t>Food/Water</a:t>
            </a:r>
          </a:p>
          <a:p>
            <a:r>
              <a:rPr lang="en-US" dirty="0" smtClean="0"/>
              <a:t>Uphold alcohol </a:t>
            </a:r>
            <a:r>
              <a:rPr lang="en-US" dirty="0" smtClean="0"/>
              <a:t>policy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6801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for Hosts to 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sure to have enough food throughout the night. </a:t>
            </a:r>
          </a:p>
          <a:p>
            <a:pPr lvl="1"/>
            <a:r>
              <a:rPr lang="en-US" dirty="0" smtClean="0"/>
              <a:t>Stagger throughout the night</a:t>
            </a:r>
          </a:p>
          <a:p>
            <a:pPr lvl="1"/>
            <a:r>
              <a:rPr lang="en-US" dirty="0" smtClean="0"/>
              <a:t>Make sure food is substantial (not just chips and dip)</a:t>
            </a:r>
            <a:endParaRPr lang="en-US" dirty="0"/>
          </a:p>
          <a:p>
            <a:r>
              <a:rPr lang="en-US" dirty="0" smtClean="0"/>
              <a:t>Make sure to have enough water throughout the night.</a:t>
            </a:r>
          </a:p>
          <a:p>
            <a:pPr lvl="1"/>
            <a:r>
              <a:rPr lang="en-US" dirty="0" smtClean="0"/>
              <a:t>Who will be in charge of making sure water stations are full at all times?</a:t>
            </a:r>
          </a:p>
          <a:p>
            <a:pPr lvl="1"/>
            <a:r>
              <a:rPr lang="en-US" dirty="0" smtClean="0"/>
              <a:t>How many water stations are necessary depending on the size of the event?</a:t>
            </a:r>
          </a:p>
          <a:p>
            <a:r>
              <a:rPr lang="en-US" dirty="0" smtClean="0"/>
              <a:t>Does the AC need to be turned up?</a:t>
            </a:r>
          </a:p>
          <a:p>
            <a:r>
              <a:rPr lang="en-US" dirty="0" smtClean="0"/>
              <a:t>How to coordinate clean-up if there is broken glass or a spilled drink to make sure no one gets hurt.</a:t>
            </a:r>
          </a:p>
        </p:txBody>
      </p:sp>
    </p:spTree>
    <p:extLst>
      <p:ext uri="{BB962C8B-B14F-4D97-AF65-F5344CB8AC3E}">
        <p14:creationId xmlns:p14="http://schemas.microsoft.com/office/powerpoint/2010/main" val="254082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events must include a security plan</a:t>
            </a:r>
          </a:p>
          <a:p>
            <a:r>
              <a:rPr lang="en-US" dirty="0" smtClean="0"/>
              <a:t>RUPD will determine how many officers need to be present</a:t>
            </a:r>
          </a:p>
          <a:p>
            <a:r>
              <a:rPr lang="en-US" dirty="0" smtClean="0"/>
              <a:t>For large events, security plan should include consultation with </a:t>
            </a:r>
            <a:r>
              <a:rPr lang="en-US" dirty="0" smtClean="0"/>
              <a:t>appropriate </a:t>
            </a:r>
            <a:r>
              <a:rPr lang="en-US" dirty="0" smtClean="0"/>
              <a:t>program event liaison </a:t>
            </a:r>
            <a:r>
              <a:rPr lang="en-US" dirty="0" smtClean="0"/>
              <a:t>and </a:t>
            </a:r>
            <a:r>
              <a:rPr lang="en-US" dirty="0" smtClean="0"/>
              <a:t>RUPD</a:t>
            </a:r>
          </a:p>
          <a:p>
            <a:r>
              <a:rPr lang="en-US" dirty="0" smtClean="0"/>
              <a:t>Role of security:</a:t>
            </a:r>
          </a:p>
          <a:p>
            <a:pPr lvl="1"/>
            <a:r>
              <a:rPr lang="en-US" dirty="0" smtClean="0"/>
              <a:t>Preventing unauthorized persons from going behind the bar or causing a disturbance at the bar or elsewhere at the party.</a:t>
            </a:r>
          </a:p>
          <a:p>
            <a:pPr lvl="1"/>
            <a:r>
              <a:rPr lang="en-US" dirty="0" smtClean="0"/>
              <a:t>Ensuring that unauthorized alcohol is not brought into or removed from the event.</a:t>
            </a:r>
          </a:p>
          <a:p>
            <a:pPr lvl="1"/>
            <a:r>
              <a:rPr lang="en-US" dirty="0" smtClean="0"/>
              <a:t>Ensuring that visibly intoxicated individuals are not admitted or allowed to remain at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07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1483</TotalTime>
  <Words>876</Words>
  <Application>Microsoft Office PowerPoint</Application>
  <PresentationFormat>On-screen Show (4:3)</PresentationFormat>
  <Paragraphs>104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Courier New</vt:lpstr>
      <vt:lpstr>Franklin Gothic Book</vt:lpstr>
      <vt:lpstr>Perpetua</vt:lpstr>
      <vt:lpstr>Wingdings 2</vt:lpstr>
      <vt:lpstr>Equity</vt:lpstr>
      <vt:lpstr>Graduate Server/Host Training</vt:lpstr>
      <vt:lpstr>PowerPoint Presentation</vt:lpstr>
      <vt:lpstr>Alcohol Emergency </vt:lpstr>
      <vt:lpstr>Facts About Alcohol</vt:lpstr>
      <vt:lpstr>Server Roles &amp; Responsibilities</vt:lpstr>
      <vt:lpstr>Point of Service</vt:lpstr>
      <vt:lpstr>Host Roles &amp; Responsibilities </vt:lpstr>
      <vt:lpstr>Things for Hosts to Consider…</vt:lpstr>
      <vt:lpstr>Security</vt:lpstr>
      <vt:lpstr>Safety</vt:lpstr>
      <vt:lpstr>Unused alcohol</vt:lpstr>
      <vt:lpstr>Rice Alcohol Policy</vt:lpstr>
      <vt:lpstr>Rice Alcohol Policy</vt:lpstr>
      <vt:lpstr>Rice Alcohol Policy</vt:lpstr>
      <vt:lpstr>Certification</vt:lpstr>
    </vt:vector>
  </TitlesOfParts>
  <Company>Rice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Responsible Hospitality 101</dc:title>
  <dc:creator>Emily Page</dc:creator>
  <cp:lastModifiedBy>Benjamin B. Guest</cp:lastModifiedBy>
  <cp:revision>79</cp:revision>
  <cp:lastPrinted>2018-02-08T16:35:46Z</cp:lastPrinted>
  <dcterms:created xsi:type="dcterms:W3CDTF">2010-07-20T15:00:50Z</dcterms:created>
  <dcterms:modified xsi:type="dcterms:W3CDTF">2018-02-08T19:17:13Z</dcterms:modified>
</cp:coreProperties>
</file>